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8" r:id="rId1"/>
  </p:sldMasterIdLst>
  <p:notesMasterIdLst>
    <p:notesMasterId r:id="rId11"/>
  </p:notesMasterIdLst>
  <p:sldIdLst>
    <p:sldId id="257" r:id="rId2"/>
    <p:sldId id="258" r:id="rId3"/>
    <p:sldId id="259" r:id="rId4"/>
    <p:sldId id="260" r:id="rId5"/>
    <p:sldId id="261" r:id="rId6"/>
    <p:sldId id="262" r:id="rId7"/>
    <p:sldId id="263" r:id="rId8"/>
    <p:sldId id="264" r:id="rId9"/>
    <p:sldId id="265"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0016" autoAdjust="0"/>
    <p:restoredTop sz="94660"/>
  </p:normalViewPr>
  <p:slideViewPr>
    <p:cSldViewPr snapToGrid="0">
      <p:cViewPr varScale="1">
        <p:scale>
          <a:sx n="101" d="100"/>
          <a:sy n="101" d="100"/>
        </p:scale>
        <p:origin x="126" y="3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AFAB95C-A00C-490F-A01C-A5C58EE34C9E}" type="datetimeFigureOut">
              <a:rPr lang="en-US" smtClean="0"/>
              <a:t>2/19/2015</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F790D67A-2363-42EE-B2AA-60508B622E66}" type="slidenum">
              <a:rPr lang="en-US" smtClean="0"/>
              <a:t>‹#›</a:t>
            </a:fld>
            <a:endParaRPr lang="en-US"/>
          </a:p>
        </p:txBody>
      </p:sp>
    </p:spTree>
    <p:extLst>
      <p:ext uri="{BB962C8B-B14F-4D97-AF65-F5344CB8AC3E}">
        <p14:creationId xmlns:p14="http://schemas.microsoft.com/office/powerpoint/2010/main" val="403000644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D2C7A09D-F036-431E-B0C0-2D0727B36848}" type="datetimeFigureOut">
              <a:rPr lang="en-US" smtClean="0"/>
              <a:t>2/19/2015</a:t>
            </a:fld>
            <a:endParaRPr lang="en-US"/>
          </a:p>
        </p:txBody>
      </p:sp>
      <p:sp>
        <p:nvSpPr>
          <p:cNvPr id="5" name="Footer Placeholder 4"/>
          <p:cNvSpPr>
            <a:spLocks noGrp="1"/>
          </p:cNvSpPr>
          <p:nvPr>
            <p:ph type="ftr" sz="quarter" idx="11"/>
          </p:nvPr>
        </p:nvSpPr>
        <p:spPr/>
        <p:txBody>
          <a:bodyPr/>
          <a:lstStyle/>
          <a:p>
            <a:endParaRPr lang="en-US"/>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72635514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2C7A09D-F036-431E-B0C0-2D0727B36848}" type="datetimeFigureOut">
              <a:rPr lang="en-US" smtClean="0"/>
              <a:t>2/19/2015</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324987938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2C7A09D-F036-431E-B0C0-2D0727B36848}" type="datetimeFigureOut">
              <a:rPr lang="en-US" smtClean="0"/>
              <a:t>2/19/2015</a:t>
            </a:fld>
            <a:endParaRPr lang="en-US"/>
          </a:p>
        </p:txBody>
      </p:sp>
      <p:sp>
        <p:nvSpPr>
          <p:cNvPr id="5" name="Footer Placeholder 4"/>
          <p:cNvSpPr>
            <a:spLocks noGrp="1"/>
          </p:cNvSpPr>
          <p:nvPr>
            <p:ph type="ftr" sz="quarter" idx="11"/>
          </p:nvPr>
        </p:nvSpPr>
        <p:spPr/>
        <p:txBody>
          <a:bodyPr/>
          <a:lstStyle/>
          <a:p>
            <a:endParaRPr lang="en-US"/>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695EA042-945F-48F7-88E8-C1C94CA3F675}" type="slidenum">
              <a:rPr lang="en-US" smtClean="0"/>
              <a:t>‹#›</a:t>
            </a:fld>
            <a:endParaRPr lang="en-US"/>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71206487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D2C7A09D-F036-431E-B0C0-2D0727B36848}" type="datetimeFigureOut">
              <a:rPr lang="en-US" smtClean="0"/>
              <a:t>2/19/2015</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375209905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D2C7A09D-F036-431E-B0C0-2D0727B36848}" type="datetimeFigureOut">
              <a:rPr lang="en-US" smtClean="0"/>
              <a:t>2/19/2015</a:t>
            </a:fld>
            <a:endParaRPr lang="en-US"/>
          </a:p>
        </p:txBody>
      </p:sp>
      <p:sp>
        <p:nvSpPr>
          <p:cNvPr id="6" name="Footer Placeholder 5"/>
          <p:cNvSpPr>
            <a:spLocks noGrp="1"/>
          </p:cNvSpPr>
          <p:nvPr>
            <p:ph type="ftr" sz="quarter" idx="11"/>
          </p:nvPr>
        </p:nvSpPr>
        <p:spPr/>
        <p:txBody>
          <a:bodyPr/>
          <a:lstStyle/>
          <a:p>
            <a:endParaRPr lang="en-US"/>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695EA042-945F-48F7-88E8-C1C94CA3F675}" type="slidenum">
              <a:rPr lang="en-US" smtClean="0"/>
              <a:t>‹#›</a:t>
            </a:fld>
            <a:endParaRPr lang="en-US"/>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16368159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D2C7A09D-F036-431E-B0C0-2D0727B36848}" type="datetimeFigureOut">
              <a:rPr lang="en-US" smtClean="0"/>
              <a:t>2/19/2015</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48731973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D2C7A09D-F036-431E-B0C0-2D0727B36848}" type="datetimeFigureOut">
              <a:rPr lang="en-US" smtClean="0"/>
              <a:t>2/19/2015</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206863169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D2C7A09D-F036-431E-B0C0-2D0727B36848}" type="datetimeFigureOut">
              <a:rPr lang="en-US" smtClean="0"/>
              <a:t>2/19/2015</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325318026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D2C7A09D-F036-431E-B0C0-2D0727B36848}" type="datetimeFigureOut">
              <a:rPr lang="en-US" smtClean="0"/>
              <a:t>2/19/2015</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38924019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2C7A09D-F036-431E-B0C0-2D0727B36848}" type="datetimeFigureOut">
              <a:rPr lang="en-US" smtClean="0"/>
              <a:t>2/19/2015</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35090670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D2C7A09D-F036-431E-B0C0-2D0727B36848}" type="datetimeFigureOut">
              <a:rPr lang="en-US" smtClean="0"/>
              <a:t>2/19/2015</a:t>
            </a:fld>
            <a:endParaRPr lang="en-US"/>
          </a:p>
        </p:txBody>
      </p:sp>
      <p:sp>
        <p:nvSpPr>
          <p:cNvPr id="6" name="Footer Placeholder 5"/>
          <p:cNvSpPr>
            <a:spLocks noGrp="1"/>
          </p:cNvSpPr>
          <p:nvPr>
            <p:ph type="ftr" sz="quarter" idx="11"/>
          </p:nvPr>
        </p:nvSpPr>
        <p:spPr/>
        <p:txBody>
          <a:bodyPr/>
          <a:lstStyle/>
          <a:p>
            <a:endParaRPr lang="en-US"/>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9465104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D2C7A09D-F036-431E-B0C0-2D0727B36848}" type="datetimeFigureOut">
              <a:rPr lang="en-US" smtClean="0"/>
              <a:t>2/19/2015</a:t>
            </a:fld>
            <a:endParaRPr lang="en-US"/>
          </a:p>
        </p:txBody>
      </p:sp>
      <p:sp>
        <p:nvSpPr>
          <p:cNvPr id="8" name="Footer Placeholder 7"/>
          <p:cNvSpPr>
            <a:spLocks noGrp="1"/>
          </p:cNvSpPr>
          <p:nvPr>
            <p:ph type="ftr" sz="quarter" idx="11"/>
          </p:nvPr>
        </p:nvSpPr>
        <p:spPr/>
        <p:txBody>
          <a:bodyPr/>
          <a:lstStyle/>
          <a:p>
            <a:endParaRPr lang="en-US"/>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417429753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D2C7A09D-F036-431E-B0C0-2D0727B36848}" type="datetimeFigureOut">
              <a:rPr lang="en-US" smtClean="0"/>
              <a:t>2/19/2015</a:t>
            </a:fld>
            <a:endParaRPr lang="en-US"/>
          </a:p>
        </p:txBody>
      </p:sp>
      <p:sp>
        <p:nvSpPr>
          <p:cNvPr id="4" name="Footer Placeholder 3"/>
          <p:cNvSpPr>
            <a:spLocks noGrp="1"/>
          </p:cNvSpPr>
          <p:nvPr>
            <p:ph type="ftr" sz="quarter" idx="11"/>
          </p:nvPr>
        </p:nvSpPr>
        <p:spPr/>
        <p:txBody>
          <a:bodyPr/>
          <a:lstStyle/>
          <a:p>
            <a:endParaRPr lang="en-US"/>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40440459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2C7A09D-F036-431E-B0C0-2D0727B36848}" type="datetimeFigureOut">
              <a:rPr lang="en-US" smtClean="0"/>
              <a:t>2/19/2015</a:t>
            </a:fld>
            <a:endParaRPr lang="en-US"/>
          </a:p>
        </p:txBody>
      </p:sp>
      <p:sp>
        <p:nvSpPr>
          <p:cNvPr id="3" name="Footer Placeholder 2"/>
          <p:cNvSpPr>
            <a:spLocks noGrp="1"/>
          </p:cNvSpPr>
          <p:nvPr>
            <p:ph type="ftr" sz="quarter" idx="11"/>
          </p:nvPr>
        </p:nvSpPr>
        <p:spPr/>
        <p:txBody>
          <a:bodyPr/>
          <a:lstStyle/>
          <a:p>
            <a:endParaRPr lang="en-US"/>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302225658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2C7A09D-F036-431E-B0C0-2D0727B36848}" type="datetimeFigureOut">
              <a:rPr lang="en-US" smtClean="0"/>
              <a:t>2/19/2015</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4543891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2C7A09D-F036-431E-B0C0-2D0727B36848}" type="datetimeFigureOut">
              <a:rPr lang="en-US" smtClean="0"/>
              <a:t>2/19/2015</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695EA042-945F-48F7-88E8-C1C94CA3F675}" type="slidenum">
              <a:rPr lang="en-US" smtClean="0"/>
              <a:t>‹#›</a:t>
            </a:fld>
            <a:endParaRPr lang="en-US"/>
          </a:p>
        </p:txBody>
      </p:sp>
    </p:spTree>
    <p:extLst>
      <p:ext uri="{BB962C8B-B14F-4D97-AF65-F5344CB8AC3E}">
        <p14:creationId xmlns:p14="http://schemas.microsoft.com/office/powerpoint/2010/main" val="289306756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D2C7A09D-F036-431E-B0C0-2D0727B36848}" type="datetimeFigureOut">
              <a:rPr lang="en-US" smtClean="0"/>
              <a:t>2/19/2015</a:t>
            </a:fld>
            <a:endParaRPr lang="en-US"/>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695EA042-945F-48F7-88E8-C1C94CA3F675}" type="slidenum">
              <a:rPr lang="en-US" smtClean="0"/>
              <a:t>‹#›</a:t>
            </a:fld>
            <a:endParaRPr lang="en-US"/>
          </a:p>
        </p:txBody>
      </p:sp>
    </p:spTree>
    <p:extLst>
      <p:ext uri="{BB962C8B-B14F-4D97-AF65-F5344CB8AC3E}">
        <p14:creationId xmlns:p14="http://schemas.microsoft.com/office/powerpoint/2010/main" val="1485737594"/>
      </p:ext>
    </p:extLst>
  </p:cSld>
  <p:clrMap bg1="lt1" tx1="dk1" bg2="lt2" tx2="dk2" accent1="accent1" accent2="accent2" accent3="accent3" accent4="accent4" accent5="accent5" accent6="accent6" hlink="hlink" folHlink="folHlink"/>
  <p:sldLayoutIdLst>
    <p:sldLayoutId id="2147483679" r:id="rId1"/>
    <p:sldLayoutId id="2147483680" r:id="rId2"/>
    <p:sldLayoutId id="2147483681" r:id="rId3"/>
    <p:sldLayoutId id="2147483682" r:id="rId4"/>
    <p:sldLayoutId id="2147483683" r:id="rId5"/>
    <p:sldLayoutId id="2147483684" r:id="rId6"/>
    <p:sldLayoutId id="2147483685" r:id="rId7"/>
    <p:sldLayoutId id="2147483686" r:id="rId8"/>
    <p:sldLayoutId id="2147483687" r:id="rId9"/>
    <p:sldLayoutId id="2147483688" r:id="rId10"/>
    <p:sldLayoutId id="2147483689" r:id="rId11"/>
    <p:sldLayoutId id="2147483690" r:id="rId12"/>
    <p:sldLayoutId id="2147483691" r:id="rId13"/>
    <p:sldLayoutId id="2147483692" r:id="rId14"/>
    <p:sldLayoutId id="2147483693" r:id="rId15"/>
    <p:sldLayoutId id="2147483694"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209800" y="838201"/>
            <a:ext cx="7772400" cy="1470025"/>
          </a:xfrm>
        </p:spPr>
        <p:txBody>
          <a:bodyPr>
            <a:normAutofit fontScale="90000"/>
          </a:bodyPr>
          <a:lstStyle/>
          <a:p>
            <a:r>
              <a:rPr lang="en-CA" dirty="0" smtClean="0"/>
              <a:t/>
            </a:r>
            <a:br>
              <a:rPr lang="en-CA" dirty="0" smtClean="0"/>
            </a:br>
            <a:r>
              <a:rPr lang="en-CA" dirty="0" smtClean="0"/>
              <a:t>LW1210 – Labour Law in Canada</a:t>
            </a:r>
            <a:endParaRPr lang="en-CA" dirty="0"/>
          </a:p>
        </p:txBody>
      </p:sp>
      <p:sp>
        <p:nvSpPr>
          <p:cNvPr id="3" name="Subtitle 2"/>
          <p:cNvSpPr>
            <a:spLocks noGrp="1"/>
          </p:cNvSpPr>
          <p:nvPr>
            <p:ph type="subTitle" idx="1"/>
          </p:nvPr>
        </p:nvSpPr>
        <p:spPr>
          <a:xfrm>
            <a:off x="2209800" y="3654426"/>
            <a:ext cx="6400800" cy="1752600"/>
          </a:xfrm>
        </p:spPr>
        <p:txBody>
          <a:bodyPr/>
          <a:lstStyle/>
          <a:p>
            <a:r>
              <a:rPr lang="en-CA" dirty="0" smtClean="0"/>
              <a:t>Unit 4 – Stage 4 – Administering a Collective Agreement in Canada </a:t>
            </a:r>
            <a:endParaRPr lang="en-CA" dirty="0"/>
          </a:p>
          <a:p>
            <a:r>
              <a:rPr lang="en-CA" dirty="0" smtClean="0"/>
              <a:t>With </a:t>
            </a:r>
          </a:p>
          <a:p>
            <a:r>
              <a:rPr lang="en-CA" dirty="0" smtClean="0"/>
              <a:t>Paul Tilley</a:t>
            </a:r>
          </a:p>
        </p:txBody>
      </p:sp>
    </p:spTree>
    <p:extLst>
      <p:ext uri="{BB962C8B-B14F-4D97-AF65-F5344CB8AC3E}">
        <p14:creationId xmlns:p14="http://schemas.microsoft.com/office/powerpoint/2010/main" val="368943888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11900" y="681260"/>
            <a:ext cx="8911687" cy="1280890"/>
          </a:xfrm>
        </p:spPr>
        <p:txBody>
          <a:bodyPr>
            <a:normAutofit/>
          </a:bodyPr>
          <a:lstStyle/>
          <a:p>
            <a:r>
              <a:rPr lang="en-CA" dirty="0" smtClean="0"/>
              <a:t>DEFINITION</a:t>
            </a:r>
            <a:r>
              <a:rPr lang="en-CA" dirty="0"/>
              <a:t/>
            </a:r>
            <a:br>
              <a:rPr lang="en-CA" dirty="0"/>
            </a:br>
            <a:endParaRPr lang="en-CA" dirty="0"/>
          </a:p>
        </p:txBody>
      </p:sp>
      <p:sp>
        <p:nvSpPr>
          <p:cNvPr id="3" name="Content Placeholder 2"/>
          <p:cNvSpPr>
            <a:spLocks noGrp="1"/>
          </p:cNvSpPr>
          <p:nvPr>
            <p:ph idx="1"/>
          </p:nvPr>
        </p:nvSpPr>
        <p:spPr>
          <a:xfrm>
            <a:off x="1893887" y="1962150"/>
            <a:ext cx="8915400" cy="3777622"/>
          </a:xfrm>
        </p:spPr>
        <p:txBody>
          <a:bodyPr>
            <a:normAutofit/>
          </a:bodyPr>
          <a:lstStyle/>
          <a:p>
            <a:r>
              <a:rPr lang="en-CA" dirty="0"/>
              <a:t>	</a:t>
            </a:r>
            <a:r>
              <a:rPr lang="en-CA" sz="2400" dirty="0" smtClean="0"/>
              <a:t>A Collective </a:t>
            </a:r>
            <a:r>
              <a:rPr lang="en-CA" sz="2400" dirty="0"/>
              <a:t>agreement is defined as “ an agreement in writing concluded between an employer or employer union on the one hand, and an employee union on the other, relating to the terms and conditions of employment and work of workmen or concerning the relations between such parties”.</a:t>
            </a:r>
          </a:p>
          <a:p>
            <a:endParaRPr lang="en-CA" dirty="0"/>
          </a:p>
        </p:txBody>
      </p:sp>
    </p:spTree>
    <p:extLst>
      <p:ext uri="{BB962C8B-B14F-4D97-AF65-F5344CB8AC3E}">
        <p14:creationId xmlns:p14="http://schemas.microsoft.com/office/powerpoint/2010/main" val="219479157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Collective Agreements are:</a:t>
            </a:r>
            <a:endParaRPr lang="en-CA" dirty="0"/>
          </a:p>
        </p:txBody>
      </p:sp>
      <p:sp>
        <p:nvSpPr>
          <p:cNvPr id="3" name="Content Placeholder 2"/>
          <p:cNvSpPr>
            <a:spLocks noGrp="1"/>
          </p:cNvSpPr>
          <p:nvPr>
            <p:ph idx="1"/>
          </p:nvPr>
        </p:nvSpPr>
        <p:spPr/>
        <p:txBody>
          <a:bodyPr/>
          <a:lstStyle/>
          <a:p>
            <a:r>
              <a:rPr lang="en-CA" sz="2400" dirty="0" smtClean="0"/>
              <a:t>Collective Agreements are Enforceable Contracts</a:t>
            </a:r>
          </a:p>
          <a:p>
            <a:pPr lvl="1"/>
            <a:r>
              <a:rPr lang="en-CA" sz="2000" dirty="0" smtClean="0"/>
              <a:t>They try to cover all workplace issues (but rarely do)</a:t>
            </a:r>
          </a:p>
          <a:p>
            <a:pPr lvl="1"/>
            <a:r>
              <a:rPr lang="en-CA" sz="2000" dirty="0" smtClean="0"/>
              <a:t>This necessitates the need to develop a process to resolve disputes during the term of a collective agreement</a:t>
            </a:r>
          </a:p>
          <a:p>
            <a:pPr lvl="1"/>
            <a:endParaRPr lang="en-CA" dirty="0" smtClean="0"/>
          </a:p>
          <a:p>
            <a:pPr lvl="1"/>
            <a:endParaRPr lang="en-CA" dirty="0"/>
          </a:p>
        </p:txBody>
      </p:sp>
    </p:spTree>
    <p:extLst>
      <p:ext uri="{BB962C8B-B14F-4D97-AF65-F5344CB8AC3E}">
        <p14:creationId xmlns:p14="http://schemas.microsoft.com/office/powerpoint/2010/main" val="17924777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97625" y="547910"/>
            <a:ext cx="8911687" cy="1280890"/>
          </a:xfrm>
        </p:spPr>
        <p:txBody>
          <a:bodyPr/>
          <a:lstStyle/>
          <a:p>
            <a:r>
              <a:rPr lang="en-CA" dirty="0" smtClean="0"/>
              <a:t>Collective Agreements :</a:t>
            </a:r>
            <a:endParaRPr lang="en-CA" dirty="0"/>
          </a:p>
        </p:txBody>
      </p:sp>
      <p:sp>
        <p:nvSpPr>
          <p:cNvPr id="3" name="Content Placeholder 2"/>
          <p:cNvSpPr>
            <a:spLocks noGrp="1"/>
          </p:cNvSpPr>
          <p:nvPr>
            <p:ph idx="1"/>
          </p:nvPr>
        </p:nvSpPr>
        <p:spPr>
          <a:xfrm>
            <a:off x="1798637" y="1828800"/>
            <a:ext cx="8915400" cy="3777622"/>
          </a:xfrm>
        </p:spPr>
        <p:txBody>
          <a:bodyPr/>
          <a:lstStyle/>
          <a:p>
            <a:pPr lvl="1"/>
            <a:r>
              <a:rPr lang="en-CA" sz="2000" dirty="0" smtClean="0"/>
              <a:t>Create rights and Obligations for each party</a:t>
            </a:r>
          </a:p>
          <a:p>
            <a:pPr lvl="1"/>
            <a:r>
              <a:rPr lang="en-CA" sz="2000" dirty="0" smtClean="0"/>
              <a:t>There are remedies in law for any breaches of these obligations</a:t>
            </a:r>
          </a:p>
          <a:p>
            <a:pPr lvl="1"/>
            <a:r>
              <a:rPr lang="en-CA" sz="2000" dirty="0" smtClean="0"/>
              <a:t>The parties to the contract are the only ones who can legally enforce the contract </a:t>
            </a:r>
          </a:p>
          <a:p>
            <a:pPr lvl="1"/>
            <a:r>
              <a:rPr lang="en-CA" sz="2000" dirty="0" smtClean="0"/>
              <a:t>Any disputes arising within the term of the contract are handled through a grievance process</a:t>
            </a:r>
          </a:p>
          <a:p>
            <a:pPr lvl="1"/>
            <a:endParaRPr lang="en-CA" dirty="0"/>
          </a:p>
        </p:txBody>
      </p:sp>
    </p:spTree>
    <p:extLst>
      <p:ext uri="{BB962C8B-B14F-4D97-AF65-F5344CB8AC3E}">
        <p14:creationId xmlns:p14="http://schemas.microsoft.com/office/powerpoint/2010/main" val="346922109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92850" y="509810"/>
            <a:ext cx="8911687" cy="1280890"/>
          </a:xfrm>
        </p:spPr>
        <p:txBody>
          <a:bodyPr>
            <a:normAutofit/>
          </a:bodyPr>
          <a:lstStyle/>
          <a:p>
            <a:r>
              <a:rPr lang="en-CA" dirty="0" smtClean="0"/>
              <a:t>Mandatory components of any Collective Agreements :</a:t>
            </a:r>
            <a:endParaRPr lang="en-CA" dirty="0"/>
          </a:p>
        </p:txBody>
      </p:sp>
      <p:sp>
        <p:nvSpPr>
          <p:cNvPr id="3" name="Content Placeholder 2"/>
          <p:cNvSpPr>
            <a:spLocks noGrp="1"/>
          </p:cNvSpPr>
          <p:nvPr>
            <p:ph idx="1"/>
          </p:nvPr>
        </p:nvSpPr>
        <p:spPr>
          <a:xfrm>
            <a:off x="1779587" y="2105025"/>
            <a:ext cx="8915400" cy="3777622"/>
          </a:xfrm>
        </p:spPr>
        <p:txBody>
          <a:bodyPr/>
          <a:lstStyle/>
          <a:p>
            <a:pPr lvl="1"/>
            <a:r>
              <a:rPr lang="en-CA" sz="2000" dirty="0" smtClean="0"/>
              <a:t>No strike / lockout during the term of the contract – creates stability</a:t>
            </a:r>
          </a:p>
          <a:p>
            <a:pPr lvl="1"/>
            <a:r>
              <a:rPr lang="en-CA" sz="2000" dirty="0" smtClean="0"/>
              <a:t>A provision for arbitration</a:t>
            </a:r>
          </a:p>
          <a:p>
            <a:pPr lvl="1"/>
            <a:r>
              <a:rPr lang="en-CA" sz="2000" dirty="0" smtClean="0"/>
              <a:t>Must be in force for at least a year</a:t>
            </a:r>
          </a:p>
          <a:p>
            <a:pPr lvl="1"/>
            <a:r>
              <a:rPr lang="en-CA" sz="2000" dirty="0" smtClean="0"/>
              <a:t>A provision that recognizes the union as the sole bargaining agent for workers</a:t>
            </a:r>
          </a:p>
          <a:p>
            <a:pPr lvl="1"/>
            <a:r>
              <a:rPr lang="en-CA" sz="2000" dirty="0" smtClean="0"/>
              <a:t>Mandatory dues check-off clause</a:t>
            </a:r>
          </a:p>
          <a:p>
            <a:pPr lvl="1"/>
            <a:endParaRPr lang="en-CA" dirty="0"/>
          </a:p>
        </p:txBody>
      </p:sp>
    </p:spTree>
    <p:extLst>
      <p:ext uri="{BB962C8B-B14F-4D97-AF65-F5344CB8AC3E}">
        <p14:creationId xmlns:p14="http://schemas.microsoft.com/office/powerpoint/2010/main" val="76292313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21400" y="595535"/>
            <a:ext cx="8911687" cy="1280890"/>
          </a:xfrm>
        </p:spPr>
        <p:txBody>
          <a:bodyPr>
            <a:normAutofit/>
          </a:bodyPr>
          <a:lstStyle/>
          <a:p>
            <a:r>
              <a:rPr lang="en-CA" dirty="0" smtClean="0"/>
              <a:t>Key Provisions of a  Collective Agreements</a:t>
            </a:r>
            <a:endParaRPr lang="en-CA" dirty="0"/>
          </a:p>
        </p:txBody>
      </p:sp>
      <p:graphicFrame>
        <p:nvGraphicFramePr>
          <p:cNvPr id="4" name="Table 3"/>
          <p:cNvGraphicFramePr>
            <a:graphicFrameLocks noGrp="1"/>
          </p:cNvGraphicFramePr>
          <p:nvPr>
            <p:extLst>
              <p:ext uri="{D42A27DB-BD31-4B8C-83A1-F6EECF244321}">
                <p14:modId xmlns:p14="http://schemas.microsoft.com/office/powerpoint/2010/main" val="4286754749"/>
              </p:ext>
            </p:extLst>
          </p:nvPr>
        </p:nvGraphicFramePr>
        <p:xfrm>
          <a:off x="1917700" y="1790700"/>
          <a:ext cx="8128000" cy="4754880"/>
        </p:xfrm>
        <a:graphic>
          <a:graphicData uri="http://schemas.openxmlformats.org/drawingml/2006/table">
            <a:tbl>
              <a:tblPr firstRow="1" bandRow="1">
                <a:tableStyleId>{5C22544A-7EE6-4342-B048-85BDC9FD1C3A}</a:tableStyleId>
              </a:tblPr>
              <a:tblGrid>
                <a:gridCol w="4064000"/>
                <a:gridCol w="4064000"/>
              </a:tblGrid>
              <a:tr h="370840">
                <a:tc>
                  <a:txBody>
                    <a:bodyPr/>
                    <a:lstStyle/>
                    <a:p>
                      <a:pPr marL="285750" indent="-285750">
                        <a:buFont typeface="Arial" panose="020B0604020202020204" pitchFamily="34" charset="0"/>
                        <a:buChar char="•"/>
                      </a:pPr>
                      <a:r>
                        <a:rPr lang="en-CA" sz="1800" dirty="0" smtClean="0"/>
                        <a:t>Recognition and Definition of the Bargaining Unit</a:t>
                      </a:r>
                    </a:p>
                    <a:p>
                      <a:pPr marL="285750" indent="-285750">
                        <a:buFont typeface="Arial" panose="020B0604020202020204" pitchFamily="34" charset="0"/>
                        <a:buChar char="•"/>
                      </a:pPr>
                      <a:r>
                        <a:rPr lang="en-CA" sz="1800" dirty="0" smtClean="0"/>
                        <a:t>No Discrimination – workers cant be penalized for using the services of the union</a:t>
                      </a:r>
                    </a:p>
                    <a:p>
                      <a:pPr marL="285750" indent="-285750">
                        <a:buFont typeface="Arial" panose="020B0604020202020204" pitchFamily="34" charset="0"/>
                        <a:buChar char="•"/>
                      </a:pPr>
                      <a:r>
                        <a:rPr lang="en-CA" sz="1800" dirty="0" smtClean="0"/>
                        <a:t>No Strike/ Lockout provision</a:t>
                      </a:r>
                    </a:p>
                    <a:p>
                      <a:pPr marL="285750" indent="-285750">
                        <a:buFont typeface="Arial" panose="020B0604020202020204" pitchFamily="34" charset="0"/>
                        <a:buChar char="•"/>
                      </a:pPr>
                      <a:r>
                        <a:rPr lang="en-CA" sz="1800" dirty="0" smtClean="0"/>
                        <a:t>Management Right to manage </a:t>
                      </a:r>
                    </a:p>
                    <a:p>
                      <a:pPr marL="285750" indent="-285750">
                        <a:buFont typeface="Arial" panose="020B0604020202020204" pitchFamily="34" charset="0"/>
                        <a:buChar char="•"/>
                      </a:pPr>
                      <a:r>
                        <a:rPr lang="en-CA" sz="1800" dirty="0" smtClean="0"/>
                        <a:t>Bumping Rights</a:t>
                      </a:r>
                    </a:p>
                    <a:p>
                      <a:pPr marL="285750" indent="-285750">
                        <a:buFont typeface="Arial" panose="020B0604020202020204" pitchFamily="34" charset="0"/>
                        <a:buChar char="•"/>
                      </a:pPr>
                      <a:r>
                        <a:rPr lang="en-CA" sz="1800" dirty="0" smtClean="0"/>
                        <a:t>Union employer committee to solve disputes</a:t>
                      </a:r>
                    </a:p>
                    <a:p>
                      <a:pPr marL="285750" indent="-285750">
                        <a:buFont typeface="Arial" panose="020B0604020202020204" pitchFamily="34" charset="0"/>
                        <a:buChar char="•"/>
                      </a:pPr>
                      <a:r>
                        <a:rPr lang="en-CA" sz="1800" dirty="0" smtClean="0"/>
                        <a:t>Ability to leave work for union business</a:t>
                      </a:r>
                    </a:p>
                    <a:p>
                      <a:pPr marL="285750" indent="-285750">
                        <a:buFont typeface="Arial" panose="020B0604020202020204" pitchFamily="34" charset="0"/>
                        <a:buChar char="•"/>
                      </a:pPr>
                      <a:r>
                        <a:rPr lang="en-CA" sz="1800" dirty="0" smtClean="0"/>
                        <a:t>Union Security (Rand Formula, Closed Shop)</a:t>
                      </a:r>
                    </a:p>
                    <a:p>
                      <a:endParaRPr lang="en-CA" dirty="0"/>
                    </a:p>
                  </a:txBody>
                  <a:tcPr/>
                </a:tc>
                <a:tc>
                  <a:txBody>
                    <a:bodyPr/>
                    <a:lstStyle/>
                    <a:p>
                      <a:pPr marL="285750" indent="-285750">
                        <a:buFont typeface="Arial" panose="020B0604020202020204" pitchFamily="34" charset="0"/>
                        <a:buChar char="•"/>
                      </a:pPr>
                      <a:r>
                        <a:rPr lang="en-CA" sz="1800" dirty="0" smtClean="0"/>
                        <a:t>Workload defined &amp; Work Processes are defined</a:t>
                      </a:r>
                    </a:p>
                    <a:p>
                      <a:pPr marL="285750" indent="-285750">
                        <a:buFont typeface="Arial" panose="020B0604020202020204" pitchFamily="34" charset="0"/>
                        <a:buChar char="•"/>
                      </a:pPr>
                      <a:r>
                        <a:rPr lang="en-CA" sz="1800" dirty="0" smtClean="0"/>
                        <a:t>Wages and Salaries defined (COLA Clause)</a:t>
                      </a:r>
                    </a:p>
                    <a:p>
                      <a:pPr marL="285750" indent="-285750">
                        <a:buFont typeface="Arial" panose="020B0604020202020204" pitchFamily="34" charset="0"/>
                        <a:buChar char="•"/>
                      </a:pPr>
                      <a:r>
                        <a:rPr lang="en-CA" sz="1800" dirty="0" smtClean="0"/>
                        <a:t>Vacations </a:t>
                      </a:r>
                    </a:p>
                    <a:p>
                      <a:pPr marL="285750" indent="-285750">
                        <a:buFont typeface="Arial" panose="020B0604020202020204" pitchFamily="34" charset="0"/>
                        <a:buChar char="•"/>
                      </a:pPr>
                      <a:r>
                        <a:rPr lang="en-CA" sz="1800" dirty="0" smtClean="0"/>
                        <a:t>Leave (leave of absence/Sick /Family/Parental/Paternity Leaves Etc.)</a:t>
                      </a:r>
                    </a:p>
                    <a:p>
                      <a:pPr marL="285750" indent="-285750">
                        <a:buFont typeface="Arial" panose="020B0604020202020204" pitchFamily="34" charset="0"/>
                        <a:buChar char="•"/>
                      </a:pPr>
                      <a:r>
                        <a:rPr lang="en-CA" sz="1800" dirty="0" smtClean="0"/>
                        <a:t>Seniority &amp; Job Security</a:t>
                      </a:r>
                    </a:p>
                    <a:p>
                      <a:pPr marL="285750" indent="-285750">
                        <a:buFont typeface="Arial" panose="020B0604020202020204" pitchFamily="34" charset="0"/>
                        <a:buChar char="•"/>
                      </a:pPr>
                      <a:r>
                        <a:rPr lang="en-CA" sz="1800" dirty="0" smtClean="0"/>
                        <a:t>Hours of Work</a:t>
                      </a:r>
                    </a:p>
                    <a:p>
                      <a:pPr marL="285750" indent="-285750">
                        <a:buFont typeface="Arial" panose="020B0604020202020204" pitchFamily="34" charset="0"/>
                        <a:buChar char="•"/>
                      </a:pPr>
                      <a:r>
                        <a:rPr lang="en-CA" sz="1800" dirty="0" smtClean="0"/>
                        <a:t>Overtime</a:t>
                      </a:r>
                    </a:p>
                    <a:p>
                      <a:pPr marL="285750" indent="-285750">
                        <a:buFont typeface="Arial" panose="020B0604020202020204" pitchFamily="34" charset="0"/>
                        <a:buChar char="•"/>
                      </a:pPr>
                      <a:r>
                        <a:rPr lang="en-CA" sz="1800" dirty="0" smtClean="0"/>
                        <a:t>Personnel records</a:t>
                      </a:r>
                    </a:p>
                    <a:p>
                      <a:pPr marL="285750" indent="-285750">
                        <a:buFont typeface="Arial" panose="020B0604020202020204" pitchFamily="34" charset="0"/>
                        <a:buChar char="•"/>
                      </a:pPr>
                      <a:r>
                        <a:rPr lang="en-CA" sz="1800" dirty="0" smtClean="0"/>
                        <a:t>Grievances</a:t>
                      </a:r>
                    </a:p>
                    <a:p>
                      <a:pPr marL="285750" indent="-285750">
                        <a:buFont typeface="Arial" panose="020B0604020202020204" pitchFamily="34" charset="0"/>
                        <a:buChar char="•"/>
                      </a:pPr>
                      <a:r>
                        <a:rPr lang="en-CA" sz="1800" dirty="0" smtClean="0"/>
                        <a:t>Duration of Agreement</a:t>
                      </a:r>
                    </a:p>
                    <a:p>
                      <a:endParaRPr lang="en-CA" sz="1800" dirty="0" smtClean="0"/>
                    </a:p>
                    <a:p>
                      <a:endParaRPr lang="en-CA" dirty="0" smtClean="0"/>
                    </a:p>
                    <a:p>
                      <a:endParaRPr lang="en-CA" dirty="0"/>
                    </a:p>
                  </a:txBody>
                  <a:tcPr/>
                </a:tc>
              </a:tr>
            </a:tbl>
          </a:graphicData>
        </a:graphic>
      </p:graphicFrame>
    </p:spTree>
    <p:extLst>
      <p:ext uri="{BB962C8B-B14F-4D97-AF65-F5344CB8AC3E}">
        <p14:creationId xmlns:p14="http://schemas.microsoft.com/office/powerpoint/2010/main" val="120654694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55812" y="509810"/>
            <a:ext cx="8911687" cy="1280890"/>
          </a:xfrm>
        </p:spPr>
        <p:txBody>
          <a:bodyPr/>
          <a:lstStyle/>
          <a:p>
            <a:r>
              <a:rPr lang="en-CA" dirty="0" smtClean="0"/>
              <a:t>The Grievance Process</a:t>
            </a:r>
            <a:endParaRPr lang="en-CA" dirty="0"/>
          </a:p>
        </p:txBody>
      </p:sp>
      <p:sp>
        <p:nvSpPr>
          <p:cNvPr id="3" name="Content Placeholder 2"/>
          <p:cNvSpPr>
            <a:spLocks noGrp="1"/>
          </p:cNvSpPr>
          <p:nvPr>
            <p:ph idx="1"/>
          </p:nvPr>
        </p:nvSpPr>
        <p:spPr>
          <a:xfrm>
            <a:off x="1960562" y="1238250"/>
            <a:ext cx="8915400" cy="3777622"/>
          </a:xfrm>
        </p:spPr>
        <p:txBody>
          <a:bodyPr>
            <a:noAutofit/>
          </a:bodyPr>
          <a:lstStyle/>
          <a:p>
            <a:r>
              <a:rPr lang="en-CA" sz="1400" dirty="0" smtClean="0"/>
              <a:t>The Grievance process is designed to fix problems/disputes that arise within the terms of a collective agreement</a:t>
            </a:r>
          </a:p>
          <a:p>
            <a:r>
              <a:rPr lang="en-CA" sz="1400" dirty="0" err="1" smtClean="0"/>
              <a:t>Grievor</a:t>
            </a:r>
            <a:r>
              <a:rPr lang="en-CA" sz="1400" dirty="0" smtClean="0"/>
              <a:t> – the complainant – assumes a breach of the Collective Agreement</a:t>
            </a:r>
          </a:p>
          <a:p>
            <a:endParaRPr lang="en-CA" sz="1400" dirty="0" smtClean="0"/>
          </a:p>
          <a:p>
            <a:r>
              <a:rPr lang="en-CA" sz="1400" dirty="0" smtClean="0"/>
              <a:t>Step </a:t>
            </a:r>
            <a:r>
              <a:rPr lang="en-CA" sz="1400" dirty="0"/>
              <a:t>1: </a:t>
            </a:r>
            <a:r>
              <a:rPr lang="en-CA" sz="1400" dirty="0" smtClean="0"/>
              <a:t> Employee presents </a:t>
            </a:r>
            <a:r>
              <a:rPr lang="en-CA" sz="1400" dirty="0"/>
              <a:t>the matter </a:t>
            </a:r>
            <a:r>
              <a:rPr lang="en-CA" sz="1400" dirty="0" smtClean="0"/>
              <a:t>orally to </a:t>
            </a:r>
            <a:r>
              <a:rPr lang="en-CA" sz="1400" dirty="0"/>
              <a:t>his/her immediate supervisor </a:t>
            </a:r>
            <a:r>
              <a:rPr lang="en-CA" sz="1400" dirty="0" smtClean="0"/>
              <a:t>through </a:t>
            </a:r>
            <a:r>
              <a:rPr lang="en-CA" sz="1400" dirty="0"/>
              <a:t>his/her Shop Steward within </a:t>
            </a:r>
            <a:r>
              <a:rPr lang="en-CA" sz="1400" dirty="0" smtClean="0"/>
              <a:t>a reasonable time of the occurrence </a:t>
            </a:r>
            <a:r>
              <a:rPr lang="en-CA" sz="1400" dirty="0"/>
              <a:t>or discovery of the </a:t>
            </a:r>
            <a:r>
              <a:rPr lang="en-CA" sz="1400" dirty="0" smtClean="0"/>
              <a:t> incident </a:t>
            </a:r>
            <a:r>
              <a:rPr lang="en-CA" sz="1400" dirty="0"/>
              <a:t>giving rise to the alleged grievance and an earnest effort shall be made to settle the </a:t>
            </a:r>
            <a:r>
              <a:rPr lang="en-CA" sz="1400" dirty="0" smtClean="0"/>
              <a:t>grievance </a:t>
            </a:r>
            <a:r>
              <a:rPr lang="en-CA" sz="1400" dirty="0"/>
              <a:t>at this level. </a:t>
            </a:r>
          </a:p>
          <a:p>
            <a:r>
              <a:rPr lang="en-CA" sz="1400" dirty="0"/>
              <a:t> </a:t>
            </a:r>
          </a:p>
          <a:p>
            <a:r>
              <a:rPr lang="en-CA" sz="1400" dirty="0" smtClean="0"/>
              <a:t>Step </a:t>
            </a:r>
            <a:r>
              <a:rPr lang="en-CA" sz="1400" dirty="0"/>
              <a:t>2</a:t>
            </a:r>
            <a:r>
              <a:rPr lang="en-CA" sz="1400" dirty="0" smtClean="0"/>
              <a:t>:  If </a:t>
            </a:r>
            <a:r>
              <a:rPr lang="en-CA" sz="1400" dirty="0"/>
              <a:t>the employee fails to receive a satisfactory answer </a:t>
            </a:r>
            <a:r>
              <a:rPr lang="en-CA" sz="1400" dirty="0" smtClean="0"/>
              <a:t> he/she may present </a:t>
            </a:r>
            <a:r>
              <a:rPr lang="en-CA" sz="1400" dirty="0"/>
              <a:t>a grievance in writing to </a:t>
            </a:r>
            <a:r>
              <a:rPr lang="en-CA" sz="1400" dirty="0" smtClean="0"/>
              <a:t>the second </a:t>
            </a:r>
            <a:r>
              <a:rPr lang="en-CA" sz="1400" dirty="0"/>
              <a:t>managerial level designated by the permanent head who will give the </a:t>
            </a:r>
            <a:r>
              <a:rPr lang="en-CA" sz="1400" dirty="0" err="1"/>
              <a:t>grievor</a:t>
            </a:r>
            <a:r>
              <a:rPr lang="en-CA" sz="1400" dirty="0"/>
              <a:t> a dated </a:t>
            </a:r>
            <a:r>
              <a:rPr lang="en-CA" sz="1400" dirty="0" smtClean="0"/>
              <a:t>receipt</a:t>
            </a:r>
            <a:r>
              <a:rPr lang="en-CA" sz="1400" dirty="0"/>
              <a:t>. In instances where there is no second level of management other than the </a:t>
            </a:r>
            <a:r>
              <a:rPr lang="en-CA" sz="1400" dirty="0" smtClean="0"/>
              <a:t>Director of </a:t>
            </a:r>
            <a:r>
              <a:rPr lang="en-CA" sz="1400" dirty="0"/>
              <a:t>Human Resources, the employee may submit his/her grievance at </a:t>
            </a:r>
            <a:endParaRPr lang="en-CA" sz="1400" dirty="0" smtClean="0"/>
          </a:p>
          <a:p>
            <a:endParaRPr lang="en-CA" sz="1400" dirty="0"/>
          </a:p>
          <a:p>
            <a:r>
              <a:rPr lang="en-CA" sz="1400" dirty="0" smtClean="0"/>
              <a:t>Step </a:t>
            </a:r>
            <a:r>
              <a:rPr lang="en-CA" sz="1400" dirty="0"/>
              <a:t>3: </a:t>
            </a:r>
            <a:r>
              <a:rPr lang="en-CA" sz="1400" dirty="0" smtClean="0"/>
              <a:t> If </a:t>
            </a:r>
            <a:r>
              <a:rPr lang="en-CA" sz="1400" dirty="0"/>
              <a:t>the employee fails to receive a satisfactory answer to his/her grievance </a:t>
            </a:r>
            <a:r>
              <a:rPr lang="en-CA" sz="1400" dirty="0" smtClean="0"/>
              <a:t>may submit </a:t>
            </a:r>
            <a:r>
              <a:rPr lang="en-CA" sz="1400" dirty="0"/>
              <a:t>his/her grievance in writing to the Director of Human Resources </a:t>
            </a:r>
            <a:r>
              <a:rPr lang="en-CA" sz="1400" dirty="0" smtClean="0"/>
              <a:t>who forms a committee, </a:t>
            </a:r>
            <a:r>
              <a:rPr lang="en-CA" sz="1400" dirty="0"/>
              <a:t>comprising an equal number of Employer and Union representatives. </a:t>
            </a:r>
          </a:p>
          <a:p>
            <a:pPr marL="0" indent="0">
              <a:buNone/>
            </a:pPr>
            <a:r>
              <a:rPr lang="en-CA" sz="1400" dirty="0"/>
              <a:t>  </a:t>
            </a:r>
          </a:p>
          <a:p>
            <a:r>
              <a:rPr lang="en-CA" sz="1400" dirty="0"/>
              <a:t> </a:t>
            </a:r>
            <a:r>
              <a:rPr lang="en-CA" sz="1400" dirty="0" smtClean="0"/>
              <a:t>Step </a:t>
            </a:r>
            <a:r>
              <a:rPr lang="en-CA" sz="1400" dirty="0" smtClean="0"/>
              <a:t>4: If </a:t>
            </a:r>
            <a:r>
              <a:rPr lang="en-CA" sz="1400" dirty="0"/>
              <a:t>the grievance is still not satisfactorily settled by the foregoing procedure, </a:t>
            </a:r>
            <a:r>
              <a:rPr lang="en-CA" sz="1400" dirty="0" smtClean="0"/>
              <a:t>the </a:t>
            </a:r>
            <a:r>
              <a:rPr lang="en-CA" sz="1400" dirty="0"/>
              <a:t>grievance </a:t>
            </a:r>
            <a:r>
              <a:rPr lang="en-CA" sz="1400" dirty="0" smtClean="0"/>
              <a:t> goes to  arbitration – here a binding decision is reached</a:t>
            </a:r>
            <a:endParaRPr lang="en-CA" sz="1400" dirty="0"/>
          </a:p>
          <a:p>
            <a:endParaRPr lang="en-CA" sz="1400" dirty="0"/>
          </a:p>
          <a:p>
            <a:endParaRPr lang="en-CA" sz="1200" dirty="0"/>
          </a:p>
        </p:txBody>
      </p:sp>
    </p:spTree>
    <p:extLst>
      <p:ext uri="{BB962C8B-B14F-4D97-AF65-F5344CB8AC3E}">
        <p14:creationId xmlns:p14="http://schemas.microsoft.com/office/powerpoint/2010/main" val="218950365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659475" y="395510"/>
            <a:ext cx="8911687" cy="1280890"/>
          </a:xfrm>
        </p:spPr>
        <p:txBody>
          <a:bodyPr/>
          <a:lstStyle/>
          <a:p>
            <a:r>
              <a:rPr lang="en-CA" dirty="0" smtClean="0"/>
              <a:t>Types of Grievances</a:t>
            </a:r>
            <a:endParaRPr lang="en-CA" dirty="0"/>
          </a:p>
        </p:txBody>
      </p:sp>
      <p:sp>
        <p:nvSpPr>
          <p:cNvPr id="3" name="Content Placeholder 2"/>
          <p:cNvSpPr>
            <a:spLocks noGrp="1"/>
          </p:cNvSpPr>
          <p:nvPr>
            <p:ph idx="1"/>
          </p:nvPr>
        </p:nvSpPr>
        <p:spPr>
          <a:xfrm>
            <a:off x="1655762" y="1200150"/>
            <a:ext cx="8915400" cy="3777622"/>
          </a:xfrm>
        </p:spPr>
        <p:txBody>
          <a:bodyPr>
            <a:noAutofit/>
          </a:bodyPr>
          <a:lstStyle/>
          <a:p>
            <a:r>
              <a:rPr lang="en-CA" b="1" dirty="0"/>
              <a:t>Individual Grievances </a:t>
            </a:r>
          </a:p>
          <a:p>
            <a:r>
              <a:rPr lang="en-CA" sz="1050" dirty="0" smtClean="0"/>
              <a:t>An </a:t>
            </a:r>
            <a:r>
              <a:rPr lang="en-CA" sz="1050" dirty="0"/>
              <a:t>individual grievance is a complaint that an action by management has violated the rights of </a:t>
            </a:r>
            <a:r>
              <a:rPr lang="en-CA" sz="1050" dirty="0" smtClean="0"/>
              <a:t>an </a:t>
            </a:r>
            <a:r>
              <a:rPr lang="en-CA" sz="1050" dirty="0"/>
              <a:t>individual as set out in the collective agreement or law, or by some unfair practice. Examples </a:t>
            </a:r>
            <a:r>
              <a:rPr lang="en-CA" sz="1050" dirty="0" smtClean="0"/>
              <a:t>of </a:t>
            </a:r>
            <a:r>
              <a:rPr lang="en-CA" sz="1050" dirty="0"/>
              <a:t>this type of grievance include: discipline, demotion, classification disputes, denial of benefits, </a:t>
            </a:r>
            <a:r>
              <a:rPr lang="en-CA" sz="1050" dirty="0" smtClean="0"/>
              <a:t> etc</a:t>
            </a:r>
            <a:r>
              <a:rPr lang="en-CA" sz="1050" dirty="0"/>
              <a:t>. </a:t>
            </a:r>
          </a:p>
          <a:p>
            <a:r>
              <a:rPr lang="en-CA" b="1" dirty="0" smtClean="0"/>
              <a:t>Group </a:t>
            </a:r>
            <a:r>
              <a:rPr lang="en-CA" b="1" dirty="0"/>
              <a:t>Grievances </a:t>
            </a:r>
          </a:p>
          <a:p>
            <a:r>
              <a:rPr lang="en-CA" sz="1050" dirty="0" smtClean="0"/>
              <a:t>A </a:t>
            </a:r>
            <a:r>
              <a:rPr lang="en-CA" sz="1050" dirty="0"/>
              <a:t>group grievance is a complaint by a group of individuals, for example, a department or a shift </a:t>
            </a:r>
            <a:r>
              <a:rPr lang="en-CA" sz="1050" dirty="0" smtClean="0"/>
              <a:t>that </a:t>
            </a:r>
            <a:r>
              <a:rPr lang="en-CA" sz="1050" dirty="0"/>
              <a:t>has been affected the same way and at the same time by an action taken by management. </a:t>
            </a:r>
            <a:r>
              <a:rPr lang="en-CA" sz="1050" dirty="0" smtClean="0"/>
              <a:t>An </a:t>
            </a:r>
            <a:r>
              <a:rPr lang="en-CA" sz="1050" dirty="0"/>
              <a:t>example of a group grievance would be where the employer refuses to pay a shift premium </a:t>
            </a:r>
            <a:r>
              <a:rPr lang="en-CA" sz="1050" dirty="0" smtClean="0"/>
              <a:t>to </a:t>
            </a:r>
            <a:r>
              <a:rPr lang="en-CA" sz="1050" dirty="0"/>
              <a:t>the employees who work on afternoon shift when the contract entitles them to it. </a:t>
            </a:r>
            <a:endParaRPr lang="en-CA" sz="1050" dirty="0" smtClean="0"/>
          </a:p>
          <a:p>
            <a:r>
              <a:rPr lang="en-CA" b="1" dirty="0" smtClean="0"/>
              <a:t>Policy </a:t>
            </a:r>
            <a:r>
              <a:rPr lang="en-CA" b="1" dirty="0"/>
              <a:t>Grievance </a:t>
            </a:r>
          </a:p>
          <a:p>
            <a:r>
              <a:rPr lang="en-CA" sz="1050" dirty="0" smtClean="0"/>
              <a:t>A </a:t>
            </a:r>
            <a:r>
              <a:rPr lang="en-CA" sz="1050" dirty="0"/>
              <a:t>policy grievance is a complaint by the union that an action of management (or its failure or </a:t>
            </a:r>
            <a:r>
              <a:rPr lang="en-CA" sz="1050" dirty="0" smtClean="0"/>
              <a:t>refusal </a:t>
            </a:r>
            <a:r>
              <a:rPr lang="en-CA" sz="1050" dirty="0"/>
              <a:t>to act) is a violation of the agreement that could affect all who are covered by the </a:t>
            </a:r>
          </a:p>
          <a:p>
            <a:r>
              <a:rPr lang="en-CA" sz="1050" dirty="0"/>
              <a:t>agreement. </a:t>
            </a:r>
            <a:r>
              <a:rPr lang="en-CA" sz="1050" dirty="0" smtClean="0"/>
              <a:t> A </a:t>
            </a:r>
            <a:r>
              <a:rPr lang="en-CA" sz="1050" dirty="0"/>
              <a:t>policy grievance may arise out of circumstances that could also prompt an individual </a:t>
            </a:r>
            <a:r>
              <a:rPr lang="en-CA" sz="1050" dirty="0" smtClean="0"/>
              <a:t>grievance</a:t>
            </a:r>
            <a:r>
              <a:rPr lang="en-CA" sz="1050" dirty="0"/>
              <a:t>, insofar as the union claims the action taken by management implies an interpretation </a:t>
            </a:r>
            <a:r>
              <a:rPr lang="en-CA" sz="1050" dirty="0" smtClean="0"/>
              <a:t>of the Agreement</a:t>
            </a:r>
          </a:p>
          <a:p>
            <a:r>
              <a:rPr lang="en-CA" b="1" dirty="0" smtClean="0"/>
              <a:t>Union </a:t>
            </a:r>
            <a:r>
              <a:rPr lang="en-CA" b="1" dirty="0"/>
              <a:t>Grievance </a:t>
            </a:r>
          </a:p>
          <a:p>
            <a:r>
              <a:rPr lang="en-CA" sz="1050" dirty="0" smtClean="0"/>
              <a:t>A </a:t>
            </a:r>
            <a:r>
              <a:rPr lang="en-CA" sz="1050" dirty="0"/>
              <a:t>union grievance may involve a dispute arising directly between the parties to the collective </a:t>
            </a:r>
            <a:r>
              <a:rPr lang="en-CA" sz="1050" dirty="0" smtClean="0"/>
              <a:t>agreement</a:t>
            </a:r>
            <a:r>
              <a:rPr lang="en-CA" sz="1050" dirty="0"/>
              <a:t>. For example, the union would grieve on its own behalf if management failed to </a:t>
            </a:r>
            <a:r>
              <a:rPr lang="en-CA" sz="1050" dirty="0" smtClean="0"/>
              <a:t>deduct </a:t>
            </a:r>
            <a:r>
              <a:rPr lang="en-CA" sz="1050" dirty="0"/>
              <a:t>union dues as specified by the collective agreement. In these cases, the union grievance </a:t>
            </a:r>
            <a:r>
              <a:rPr lang="en-CA" sz="1050" dirty="0" smtClean="0"/>
              <a:t>is </a:t>
            </a:r>
            <a:r>
              <a:rPr lang="en-CA" sz="1050" dirty="0"/>
              <a:t>one in which the union considered its rights to have been violated, and not just the rights of </a:t>
            </a:r>
          </a:p>
          <a:p>
            <a:r>
              <a:rPr lang="en-CA" sz="1050" dirty="0"/>
              <a:t>individuals in the local union. </a:t>
            </a:r>
          </a:p>
        </p:txBody>
      </p:sp>
    </p:spTree>
    <p:extLst>
      <p:ext uri="{BB962C8B-B14F-4D97-AF65-F5344CB8AC3E}">
        <p14:creationId xmlns:p14="http://schemas.microsoft.com/office/powerpoint/2010/main" val="389116221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45225" y="300260"/>
            <a:ext cx="8911687" cy="1280890"/>
          </a:xfrm>
        </p:spPr>
        <p:txBody>
          <a:bodyPr>
            <a:normAutofit/>
          </a:bodyPr>
          <a:lstStyle/>
          <a:p>
            <a:r>
              <a:rPr lang="en-CA" dirty="0" smtClean="0"/>
              <a:t>Pros and Cons of the Grievance Procedure</a:t>
            </a:r>
            <a:endParaRPr lang="en-CA" dirty="0"/>
          </a:p>
        </p:txBody>
      </p:sp>
      <p:sp>
        <p:nvSpPr>
          <p:cNvPr id="3" name="Content Placeholder 2"/>
          <p:cNvSpPr>
            <a:spLocks noGrp="1"/>
          </p:cNvSpPr>
          <p:nvPr>
            <p:ph idx="1"/>
          </p:nvPr>
        </p:nvSpPr>
        <p:spPr>
          <a:xfrm>
            <a:off x="1945225" y="1838325"/>
            <a:ext cx="8915400" cy="3777622"/>
          </a:xfrm>
        </p:spPr>
        <p:txBody>
          <a:bodyPr>
            <a:normAutofit/>
          </a:bodyPr>
          <a:lstStyle/>
          <a:p>
            <a:r>
              <a:rPr lang="en-CA" dirty="0" smtClean="0"/>
              <a:t>Employee has a form to resolve disputes</a:t>
            </a:r>
          </a:p>
          <a:p>
            <a:r>
              <a:rPr lang="en-CA" dirty="0" smtClean="0"/>
              <a:t>Employee has union support</a:t>
            </a:r>
          </a:p>
          <a:p>
            <a:r>
              <a:rPr lang="en-CA" dirty="0" smtClean="0"/>
              <a:t>Employee gets services for free</a:t>
            </a:r>
          </a:p>
          <a:p>
            <a:r>
              <a:rPr lang="en-CA" dirty="0" smtClean="0"/>
              <a:t>The timeframes ensure a quick addressing and resolution to the problem </a:t>
            </a:r>
          </a:p>
          <a:p>
            <a:r>
              <a:rPr lang="en-CA" dirty="0" smtClean="0"/>
              <a:t>Only Union employees covered</a:t>
            </a:r>
          </a:p>
          <a:p>
            <a:r>
              <a:rPr lang="en-CA" dirty="0" err="1" smtClean="0"/>
              <a:t>Greivances</a:t>
            </a:r>
            <a:r>
              <a:rPr lang="en-CA" dirty="0" smtClean="0"/>
              <a:t> sometime political</a:t>
            </a:r>
          </a:p>
          <a:p>
            <a:r>
              <a:rPr lang="en-CA" dirty="0" smtClean="0"/>
              <a:t>No work stoppage (do it and grieve)</a:t>
            </a:r>
          </a:p>
          <a:p>
            <a:r>
              <a:rPr lang="en-CA" dirty="0" smtClean="0"/>
              <a:t>Union decides which grievances to pursue</a:t>
            </a:r>
          </a:p>
          <a:p>
            <a:endParaRPr lang="en-CA" dirty="0" smtClean="0"/>
          </a:p>
          <a:p>
            <a:endParaRPr lang="en-CA" dirty="0"/>
          </a:p>
        </p:txBody>
      </p:sp>
    </p:spTree>
    <p:extLst>
      <p:ext uri="{BB962C8B-B14F-4D97-AF65-F5344CB8AC3E}">
        <p14:creationId xmlns:p14="http://schemas.microsoft.com/office/powerpoint/2010/main" val="2172795196"/>
      </p:ext>
    </p:extLst>
  </p:cSld>
  <p:clrMapOvr>
    <a:masterClrMapping/>
  </p:clrMapOvr>
  <p:timing>
    <p:tnLst>
      <p:par>
        <p:cTn id="1" dur="indefinite" restart="never" nodeType="tmRoot"/>
      </p:par>
    </p:tnLst>
  </p:timing>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Wisp</Template>
  <TotalTime>22</TotalTime>
  <Words>814</Words>
  <Application>Microsoft Office PowerPoint</Application>
  <PresentationFormat>Widescreen</PresentationFormat>
  <Paragraphs>72</Paragraphs>
  <Slides>9</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9</vt:i4>
      </vt:variant>
    </vt:vector>
  </HeadingPairs>
  <TitlesOfParts>
    <vt:vector size="14" baseType="lpstr">
      <vt:lpstr>Arial</vt:lpstr>
      <vt:lpstr>Calibri</vt:lpstr>
      <vt:lpstr>Century Gothic</vt:lpstr>
      <vt:lpstr>Wingdings 3</vt:lpstr>
      <vt:lpstr>Wisp</vt:lpstr>
      <vt:lpstr> LW1210 – Labour Law in Canada</vt:lpstr>
      <vt:lpstr>DEFINITION </vt:lpstr>
      <vt:lpstr>Collective Agreements are:</vt:lpstr>
      <vt:lpstr>Collective Agreements :</vt:lpstr>
      <vt:lpstr>Mandatory components of any Collective Agreements :</vt:lpstr>
      <vt:lpstr>Key Provisions of a  Collective Agreements</vt:lpstr>
      <vt:lpstr>The Grievance Process</vt:lpstr>
      <vt:lpstr>Types of Grievances</vt:lpstr>
      <vt:lpstr>Pros and Cons of the Grievance Procedure</vt:lpstr>
    </vt:vector>
  </TitlesOfParts>
  <Company>College of the North Atlantic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LW1210 – Labour Law in Canada</dc:title>
  <dc:creator>Tilley, Paul (C'ville)</dc:creator>
  <cp:lastModifiedBy>Tilley, Paul (C'ville)</cp:lastModifiedBy>
  <cp:revision>3</cp:revision>
  <dcterms:created xsi:type="dcterms:W3CDTF">2015-02-19T17:29:25Z</dcterms:created>
  <dcterms:modified xsi:type="dcterms:W3CDTF">2015-02-19T18:55:11Z</dcterms:modified>
</cp:coreProperties>
</file>

<file path=docProps/thumbnail.jpeg>
</file>